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t>5/18/2018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t>5/18/2018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2" y="295863"/>
            <a:ext cx="12188827" cy="6323264"/>
            <a:chOff x="-2" y="295863"/>
            <a:chExt cx="12188827" cy="6323264"/>
          </a:xfrm>
        </p:grpSpPr>
        <p:sp>
          <p:nvSpPr>
            <p:cNvPr id="33" name="Rectangle 32"/>
            <p:cNvSpPr/>
            <p:nvPr/>
          </p:nvSpPr>
          <p:spPr>
            <a:xfrm>
              <a:off x="-1" y="1905000"/>
              <a:ext cx="12188826" cy="320040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-2" y="1795132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-2" y="5142116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36" name="Oval 2"/>
            <p:cNvSpPr>
              <a:spLocks noChangeArrowheads="1"/>
            </p:cNvSpPr>
            <p:nvPr/>
          </p:nvSpPr>
          <p:spPr bwMode="grayWhite">
            <a:xfrm>
              <a:off x="534293" y="5791419"/>
              <a:ext cx="716336" cy="739723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"/>
            <p:cNvSpPr>
              <a:spLocks noChangeArrowheads="1"/>
            </p:cNvSpPr>
            <p:nvPr/>
          </p:nvSpPr>
          <p:spPr bwMode="grayWhite">
            <a:xfrm>
              <a:off x="696482" y="5958903"/>
              <a:ext cx="106437" cy="10991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5"/>
            <p:cNvSpPr>
              <a:spLocks noChangeArrowheads="1"/>
            </p:cNvSpPr>
            <p:nvPr/>
          </p:nvSpPr>
          <p:spPr bwMode="grayWhite">
            <a:xfrm>
              <a:off x="213400" y="5778215"/>
              <a:ext cx="310863" cy="321012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6"/>
            <p:cNvSpPr>
              <a:spLocks noChangeArrowheads="1"/>
            </p:cNvSpPr>
            <p:nvPr/>
          </p:nvSpPr>
          <p:spPr bwMode="grayWhite">
            <a:xfrm>
              <a:off x="284358" y="5851489"/>
              <a:ext cx="40547" cy="418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grayWhite">
            <a:xfrm>
              <a:off x="10486137" y="5404864"/>
              <a:ext cx="473052" cy="488496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grayWhite">
            <a:xfrm>
              <a:off x="10594263" y="5516520"/>
              <a:ext cx="65889" cy="6804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11"/>
            <p:cNvSpPr>
              <a:spLocks noChangeArrowheads="1"/>
            </p:cNvSpPr>
            <p:nvPr/>
          </p:nvSpPr>
          <p:spPr bwMode="grayWhite">
            <a:xfrm>
              <a:off x="6575012" y="6214373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Oval 12"/>
            <p:cNvSpPr>
              <a:spLocks noChangeArrowheads="1"/>
            </p:cNvSpPr>
            <p:nvPr/>
          </p:nvSpPr>
          <p:spPr bwMode="grayWhite">
            <a:xfrm>
              <a:off x="6664554" y="6306838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14"/>
            <p:cNvSpPr>
              <a:spLocks noChangeArrowheads="1"/>
            </p:cNvSpPr>
            <p:nvPr/>
          </p:nvSpPr>
          <p:spPr bwMode="grayWhite">
            <a:xfrm>
              <a:off x="3520863" y="573382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15"/>
            <p:cNvSpPr>
              <a:spLocks noChangeArrowheads="1"/>
            </p:cNvSpPr>
            <p:nvPr/>
          </p:nvSpPr>
          <p:spPr bwMode="grayWhite">
            <a:xfrm>
              <a:off x="3610405" y="582628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17"/>
            <p:cNvSpPr>
              <a:spLocks noChangeArrowheads="1"/>
            </p:cNvSpPr>
            <p:nvPr/>
          </p:nvSpPr>
          <p:spPr bwMode="grayWhite">
            <a:xfrm>
              <a:off x="5845161" y="295863"/>
              <a:ext cx="716336" cy="739723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18"/>
            <p:cNvSpPr>
              <a:spLocks noChangeArrowheads="1"/>
            </p:cNvSpPr>
            <p:nvPr/>
          </p:nvSpPr>
          <p:spPr bwMode="grayWhite">
            <a:xfrm>
              <a:off x="6007350" y="463347"/>
              <a:ext cx="106437" cy="10991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20"/>
            <p:cNvSpPr>
              <a:spLocks noChangeArrowheads="1"/>
            </p:cNvSpPr>
            <p:nvPr/>
          </p:nvSpPr>
          <p:spPr bwMode="grayWhite">
            <a:xfrm>
              <a:off x="5439688" y="63083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Oval 21"/>
            <p:cNvSpPr>
              <a:spLocks noChangeArrowheads="1"/>
            </p:cNvSpPr>
            <p:nvPr/>
          </p:nvSpPr>
          <p:spPr bwMode="grayWhite">
            <a:xfrm>
              <a:off x="5529230" y="72329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23"/>
            <p:cNvSpPr>
              <a:spLocks noChangeArrowheads="1"/>
            </p:cNvSpPr>
            <p:nvPr/>
          </p:nvSpPr>
          <p:spPr bwMode="grayWhite">
            <a:xfrm>
              <a:off x="6575012" y="295863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24"/>
            <p:cNvSpPr>
              <a:spLocks noChangeArrowheads="1"/>
            </p:cNvSpPr>
            <p:nvPr/>
          </p:nvSpPr>
          <p:spPr bwMode="grayWhite">
            <a:xfrm>
              <a:off x="6664554" y="388328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26"/>
            <p:cNvSpPr>
              <a:spLocks noChangeArrowheads="1"/>
            </p:cNvSpPr>
            <p:nvPr/>
          </p:nvSpPr>
          <p:spPr bwMode="grayWhite">
            <a:xfrm>
              <a:off x="11218217" y="589639"/>
              <a:ext cx="554146" cy="572239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27"/>
            <p:cNvSpPr>
              <a:spLocks noChangeArrowheads="1"/>
            </p:cNvSpPr>
            <p:nvPr/>
          </p:nvSpPr>
          <p:spPr bwMode="grayWhite">
            <a:xfrm>
              <a:off x="11344927" y="720486"/>
              <a:ext cx="79405" cy="8199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29"/>
            <p:cNvSpPr>
              <a:spLocks noChangeArrowheads="1"/>
            </p:cNvSpPr>
            <p:nvPr/>
          </p:nvSpPr>
          <p:spPr bwMode="grayWhite">
            <a:xfrm>
              <a:off x="11312827" y="1372978"/>
              <a:ext cx="229768" cy="237270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30"/>
            <p:cNvSpPr>
              <a:spLocks noChangeArrowheads="1"/>
            </p:cNvSpPr>
            <p:nvPr/>
          </p:nvSpPr>
          <p:spPr bwMode="grayWhite">
            <a:xfrm>
              <a:off x="11366890" y="1428806"/>
              <a:ext cx="27032" cy="279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32"/>
            <p:cNvSpPr>
              <a:spLocks noChangeArrowheads="1"/>
            </p:cNvSpPr>
            <p:nvPr/>
          </p:nvSpPr>
          <p:spPr bwMode="grayWhite">
            <a:xfrm>
              <a:off x="1303864" y="669938"/>
              <a:ext cx="554146" cy="572239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33"/>
            <p:cNvSpPr>
              <a:spLocks noChangeArrowheads="1"/>
            </p:cNvSpPr>
            <p:nvPr/>
          </p:nvSpPr>
          <p:spPr bwMode="grayWhite">
            <a:xfrm>
              <a:off x="1428885" y="799041"/>
              <a:ext cx="81095" cy="8374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35"/>
            <p:cNvSpPr>
              <a:spLocks noChangeArrowheads="1"/>
            </p:cNvSpPr>
            <p:nvPr/>
          </p:nvSpPr>
          <p:spPr bwMode="grayWhite">
            <a:xfrm>
              <a:off x="1871526" y="83742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36"/>
            <p:cNvSpPr>
              <a:spLocks noChangeArrowheads="1"/>
            </p:cNvSpPr>
            <p:nvPr/>
          </p:nvSpPr>
          <p:spPr bwMode="grayWhite">
            <a:xfrm>
              <a:off x="1961068" y="92988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23D7-2A27-4B34-A31C-02090805ABAC}" type="datetime1">
              <a:rPr lang="en-US" smtClean="0"/>
              <a:t>5/18/2018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1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F1F3-2254-4E04-B960-C1DB42B67330}" type="datetime1">
              <a:rPr lang="en-US" smtClean="0"/>
              <a:t>5/18/2018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0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0DE7-A14C-48CB-AB8E-D3357522F5F2}" type="datetime1">
              <a:rPr lang="en-US" smtClean="0"/>
              <a:t>5/18/2018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2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7548-FD58-4384-A951-C87160C229EB}" type="datetime1">
              <a:rPr lang="en-US" smtClean="0"/>
              <a:t>5/18/2018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9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3194-3577-4D3C-A927-FE879CBA54D5}" type="datetime1">
              <a:rPr lang="en-US" smtClean="0"/>
              <a:t>5/18/2018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341120" y="1901952"/>
            <a:ext cx="4572000" cy="412394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we</a:t>
            </a:r>
          </a:p>
          <a:p>
            <a:pPr lvl="5"/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DC53B-D6DF-4D88-8598-DAA646F1ABC6}" type="datetime1">
              <a:rPr lang="en-US" smtClean="0"/>
              <a:t>5/18/2018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1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985-7297-49C2-8AF7-445853E5DC92}" type="datetime1">
              <a:rPr lang="en-US" smtClean="0"/>
              <a:t>5/18/2018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0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CB2E-E929-49CA-BA6D-3C562126F566}" type="datetime1">
              <a:rPr lang="en-US" smtClean="0"/>
              <a:t>5/18/2018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3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7CFE0-ED18-4B5C-AA30-B675E1042721}" type="datetime1">
              <a:rPr lang="en-US" smtClean="0"/>
              <a:t>5/18/2018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4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BAAB-3A39-450E-9B38-6FB42E71A3AF}" type="datetime1">
              <a:rPr lang="en-US" smtClean="0"/>
              <a:t>5/18/2018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6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0331-03F7-4310-9C27-C65B2378D791}" type="datetime1">
              <a:rPr lang="en-US" smtClean="0"/>
              <a:t>5/18/2018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7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roup 162"/>
          <p:cNvGrpSpPr/>
          <p:nvPr/>
        </p:nvGrpSpPr>
        <p:grpSpPr>
          <a:xfrm>
            <a:off x="7873" y="-19258"/>
            <a:ext cx="12188953" cy="6869723"/>
            <a:chOff x="7873" y="-19258"/>
            <a:chExt cx="12188953" cy="6869723"/>
          </a:xfrm>
        </p:grpSpPr>
        <p:sp>
          <p:nvSpPr>
            <p:cNvPr id="10" name="Rectangle 9"/>
            <p:cNvSpPr/>
            <p:nvPr/>
          </p:nvSpPr>
          <p:spPr>
            <a:xfrm>
              <a:off x="7873" y="-19258"/>
              <a:ext cx="12188952" cy="6858000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7999" y="6472513"/>
              <a:ext cx="12188827" cy="377952"/>
              <a:chOff x="-1" y="6480048"/>
              <a:chExt cx="12188827" cy="37795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0" y="6583680"/>
                <a:ext cx="12188826" cy="274320"/>
              </a:xfrm>
              <a:prstGeom prst="rect">
                <a:avLst/>
              </a:prstGeom>
              <a:gradFill flip="none" rotWithShape="1">
                <a:gsLst>
                  <a:gs pos="100000">
                    <a:schemeClr val="accent1">
                      <a:alpha val="50000"/>
                    </a:schemeClr>
                  </a:gs>
                  <a:gs pos="0">
                    <a:schemeClr val="accent1">
                      <a:lumMod val="60000"/>
                      <a:lumOff val="40000"/>
                      <a:alpha val="5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1" y="6480048"/>
                <a:ext cx="12188826" cy="73152"/>
              </a:xfrm>
              <a:prstGeom prst="rect">
                <a:avLst/>
              </a:prstGeom>
              <a:gradFill flip="none" rotWithShape="1">
                <a:gsLst>
                  <a:gs pos="100000">
                    <a:schemeClr val="accent1">
                      <a:alpha val="80000"/>
                    </a:schemeClr>
                  </a:gs>
                  <a:gs pos="0">
                    <a:schemeClr val="accent1">
                      <a:lumMod val="60000"/>
                      <a:lumOff val="40000"/>
                      <a:alpha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/>
              </a:p>
            </p:txBody>
          </p:sp>
        </p:grpSp>
        <p:grpSp>
          <p:nvGrpSpPr>
            <p:cNvPr id="48" name="Group 47" hidden="1"/>
            <p:cNvGrpSpPr/>
            <p:nvPr/>
          </p:nvGrpSpPr>
          <p:grpSpPr>
            <a:xfrm>
              <a:off x="14350" y="-7605"/>
              <a:ext cx="11722100" cy="6536383"/>
              <a:chOff x="6350" y="6350"/>
              <a:chExt cx="11722100" cy="6536383"/>
            </a:xfrm>
          </p:grpSpPr>
          <p:grpSp>
            <p:nvGrpSpPr>
              <p:cNvPr id="11" name="Group 9"/>
              <p:cNvGrpSpPr>
                <a:grpSpLocks/>
              </p:cNvGrpSpPr>
              <p:nvPr/>
            </p:nvGrpSpPr>
            <p:grpSpPr bwMode="auto">
              <a:xfrm>
                <a:off x="6350" y="5340350"/>
                <a:ext cx="673100" cy="673100"/>
                <a:chOff x="4" y="3364"/>
                <a:chExt cx="424" cy="424"/>
              </a:xfrm>
            </p:grpSpPr>
            <p:sp>
              <p:nvSpPr>
                <p:cNvPr id="45" name="Oval 7"/>
                <p:cNvSpPr>
                  <a:spLocks noChangeArrowheads="1"/>
                </p:cNvSpPr>
                <p:nvPr/>
              </p:nvSpPr>
              <p:spPr bwMode="grayWhite">
                <a:xfrm>
                  <a:off x="4" y="3364"/>
                  <a:ext cx="424" cy="42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Oval 8"/>
                <p:cNvSpPr>
                  <a:spLocks noChangeArrowheads="1"/>
                </p:cNvSpPr>
                <p:nvPr/>
              </p:nvSpPr>
              <p:spPr bwMode="grayWhite">
                <a:xfrm>
                  <a:off x="100" y="3460"/>
                  <a:ext cx="63" cy="6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12"/>
              <p:cNvGrpSpPr>
                <a:grpSpLocks/>
              </p:cNvGrpSpPr>
              <p:nvPr/>
            </p:nvGrpSpPr>
            <p:grpSpPr bwMode="auto">
              <a:xfrm>
                <a:off x="539750" y="5873750"/>
                <a:ext cx="292100" cy="292100"/>
                <a:chOff x="340" y="3700"/>
                <a:chExt cx="184" cy="184"/>
              </a:xfrm>
            </p:grpSpPr>
            <p:sp>
              <p:nvSpPr>
                <p:cNvPr id="43" name="Oval 10"/>
                <p:cNvSpPr>
                  <a:spLocks noChangeArrowheads="1"/>
                </p:cNvSpPr>
                <p:nvPr/>
              </p:nvSpPr>
              <p:spPr bwMode="grayWhite">
                <a:xfrm>
                  <a:off x="340" y="370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Oval 11"/>
                <p:cNvSpPr>
                  <a:spLocks noChangeArrowheads="1"/>
                </p:cNvSpPr>
                <p:nvPr/>
              </p:nvSpPr>
              <p:spPr bwMode="grayWhite">
                <a:xfrm>
                  <a:off x="382" y="3742"/>
                  <a:ext cx="24" cy="24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5"/>
              <p:cNvGrpSpPr>
                <a:grpSpLocks/>
              </p:cNvGrpSpPr>
              <p:nvPr/>
            </p:nvGrpSpPr>
            <p:grpSpPr bwMode="auto">
              <a:xfrm>
                <a:off x="131763" y="6038850"/>
                <a:ext cx="444500" cy="444500"/>
                <a:chOff x="83" y="3804"/>
                <a:chExt cx="280" cy="280"/>
              </a:xfrm>
            </p:grpSpPr>
            <p:sp>
              <p:nvSpPr>
                <p:cNvPr id="41" name="Oval 13"/>
                <p:cNvSpPr>
                  <a:spLocks noChangeArrowheads="1"/>
                </p:cNvSpPr>
                <p:nvPr/>
              </p:nvSpPr>
              <p:spPr bwMode="grayWhite">
                <a:xfrm>
                  <a:off x="83" y="3804"/>
                  <a:ext cx="280" cy="28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Oval 14"/>
                <p:cNvSpPr>
                  <a:spLocks noChangeArrowheads="1"/>
                </p:cNvSpPr>
                <p:nvPr/>
              </p:nvSpPr>
              <p:spPr bwMode="grayWhite">
                <a:xfrm>
                  <a:off x="147" y="3868"/>
                  <a:ext cx="39" cy="39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8"/>
              <p:cNvGrpSpPr>
                <a:grpSpLocks/>
              </p:cNvGrpSpPr>
              <p:nvPr/>
            </p:nvGrpSpPr>
            <p:grpSpPr bwMode="auto">
              <a:xfrm>
                <a:off x="2476500" y="6174433"/>
                <a:ext cx="368300" cy="368300"/>
                <a:chOff x="1560" y="4076"/>
                <a:chExt cx="232" cy="232"/>
              </a:xfrm>
            </p:grpSpPr>
            <p:sp>
              <p:nvSpPr>
                <p:cNvPr id="39" name="Oval 16"/>
                <p:cNvSpPr>
                  <a:spLocks noChangeArrowheads="1"/>
                </p:cNvSpPr>
                <p:nvPr/>
              </p:nvSpPr>
              <p:spPr bwMode="grayWhite">
                <a:xfrm>
                  <a:off x="1560" y="4076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Oval 17"/>
                <p:cNvSpPr>
                  <a:spLocks noChangeArrowheads="1"/>
                </p:cNvSpPr>
                <p:nvPr/>
              </p:nvSpPr>
              <p:spPr bwMode="grayWhite">
                <a:xfrm>
                  <a:off x="1613" y="4129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21"/>
              <p:cNvGrpSpPr>
                <a:grpSpLocks/>
              </p:cNvGrpSpPr>
              <p:nvPr/>
            </p:nvGrpSpPr>
            <p:grpSpPr bwMode="auto">
              <a:xfrm>
                <a:off x="6350" y="4425950"/>
                <a:ext cx="368300" cy="368300"/>
                <a:chOff x="4" y="2788"/>
                <a:chExt cx="232" cy="232"/>
              </a:xfrm>
            </p:grpSpPr>
            <p:sp>
              <p:nvSpPr>
                <p:cNvPr id="37" name="Oval 19"/>
                <p:cNvSpPr>
                  <a:spLocks noChangeArrowheads="1"/>
                </p:cNvSpPr>
                <p:nvPr/>
              </p:nvSpPr>
              <p:spPr bwMode="grayWhite">
                <a:xfrm>
                  <a:off x="4" y="2788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Oval 20"/>
                <p:cNvSpPr>
                  <a:spLocks noChangeArrowheads="1"/>
                </p:cNvSpPr>
                <p:nvPr/>
              </p:nvSpPr>
              <p:spPr bwMode="grayWhite">
                <a:xfrm>
                  <a:off x="57" y="2841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24"/>
              <p:cNvGrpSpPr>
                <a:grpSpLocks/>
              </p:cNvGrpSpPr>
              <p:nvPr/>
            </p:nvGrpSpPr>
            <p:grpSpPr bwMode="auto">
              <a:xfrm>
                <a:off x="10674350" y="5808663"/>
                <a:ext cx="673100" cy="673100"/>
                <a:chOff x="4132" y="3844"/>
                <a:chExt cx="424" cy="424"/>
              </a:xfrm>
            </p:grpSpPr>
            <p:sp>
              <p:nvSpPr>
                <p:cNvPr id="35" name="Oval 22"/>
                <p:cNvSpPr>
                  <a:spLocks noChangeArrowheads="1"/>
                </p:cNvSpPr>
                <p:nvPr/>
              </p:nvSpPr>
              <p:spPr bwMode="grayWhite">
                <a:xfrm>
                  <a:off x="4132" y="3844"/>
                  <a:ext cx="424" cy="42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Oval 23"/>
                <p:cNvSpPr>
                  <a:spLocks noChangeArrowheads="1"/>
                </p:cNvSpPr>
                <p:nvPr/>
              </p:nvSpPr>
              <p:spPr bwMode="grayWhite">
                <a:xfrm>
                  <a:off x="4228" y="3940"/>
                  <a:ext cx="63" cy="6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27"/>
              <p:cNvGrpSpPr>
                <a:grpSpLocks/>
              </p:cNvGrpSpPr>
              <p:nvPr/>
            </p:nvGrpSpPr>
            <p:grpSpPr bwMode="auto">
              <a:xfrm>
                <a:off x="10293350" y="6113463"/>
                <a:ext cx="368300" cy="368300"/>
                <a:chOff x="3892" y="4036"/>
                <a:chExt cx="232" cy="232"/>
              </a:xfrm>
            </p:grpSpPr>
            <p:sp>
              <p:nvSpPr>
                <p:cNvPr id="33" name="Oval 25"/>
                <p:cNvSpPr>
                  <a:spLocks noChangeArrowheads="1"/>
                </p:cNvSpPr>
                <p:nvPr/>
              </p:nvSpPr>
              <p:spPr bwMode="grayWhite">
                <a:xfrm>
                  <a:off x="3892" y="4036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Oval 26"/>
                <p:cNvSpPr>
                  <a:spLocks noChangeArrowheads="1"/>
                </p:cNvSpPr>
                <p:nvPr/>
              </p:nvSpPr>
              <p:spPr bwMode="grayWhite">
                <a:xfrm>
                  <a:off x="3945" y="4089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30"/>
              <p:cNvGrpSpPr>
                <a:grpSpLocks/>
              </p:cNvGrpSpPr>
              <p:nvPr/>
            </p:nvGrpSpPr>
            <p:grpSpPr bwMode="auto">
              <a:xfrm>
                <a:off x="11360150" y="5808663"/>
                <a:ext cx="368300" cy="368300"/>
                <a:chOff x="4564" y="3844"/>
                <a:chExt cx="232" cy="232"/>
              </a:xfrm>
            </p:grpSpPr>
            <p:sp>
              <p:nvSpPr>
                <p:cNvPr id="31" name="Oval 28"/>
                <p:cNvSpPr>
                  <a:spLocks noChangeArrowheads="1"/>
                </p:cNvSpPr>
                <p:nvPr/>
              </p:nvSpPr>
              <p:spPr bwMode="grayWhite">
                <a:xfrm>
                  <a:off x="4564" y="3844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Oval 29"/>
                <p:cNvSpPr>
                  <a:spLocks noChangeArrowheads="1"/>
                </p:cNvSpPr>
                <p:nvPr/>
              </p:nvSpPr>
              <p:spPr bwMode="grayWhite">
                <a:xfrm>
                  <a:off x="4617" y="3897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33"/>
              <p:cNvGrpSpPr>
                <a:grpSpLocks/>
              </p:cNvGrpSpPr>
              <p:nvPr/>
            </p:nvGrpSpPr>
            <p:grpSpPr bwMode="auto">
              <a:xfrm>
                <a:off x="11087100" y="1901952"/>
                <a:ext cx="520700" cy="520700"/>
                <a:chOff x="5420" y="1139"/>
                <a:chExt cx="328" cy="328"/>
              </a:xfrm>
            </p:grpSpPr>
            <p:sp>
              <p:nvSpPr>
                <p:cNvPr id="29" name="Oval 31"/>
                <p:cNvSpPr>
                  <a:spLocks noChangeArrowheads="1"/>
                </p:cNvSpPr>
                <p:nvPr/>
              </p:nvSpPr>
              <p:spPr bwMode="grayWhite">
                <a:xfrm>
                  <a:off x="5420" y="1139"/>
                  <a:ext cx="328" cy="328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Oval 32"/>
                <p:cNvSpPr>
                  <a:spLocks noChangeArrowheads="1"/>
                </p:cNvSpPr>
                <p:nvPr/>
              </p:nvSpPr>
              <p:spPr bwMode="grayWhite">
                <a:xfrm>
                  <a:off x="5495" y="1214"/>
                  <a:ext cx="47" cy="47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36"/>
              <p:cNvGrpSpPr>
                <a:grpSpLocks/>
              </p:cNvGrpSpPr>
              <p:nvPr/>
            </p:nvGrpSpPr>
            <p:grpSpPr bwMode="auto">
              <a:xfrm>
                <a:off x="11176000" y="2614739"/>
                <a:ext cx="215900" cy="215900"/>
                <a:chOff x="5476" y="1588"/>
                <a:chExt cx="136" cy="136"/>
              </a:xfrm>
            </p:grpSpPr>
            <p:sp>
              <p:nvSpPr>
                <p:cNvPr id="27" name="Oval 34"/>
                <p:cNvSpPr>
                  <a:spLocks noChangeArrowheads="1"/>
                </p:cNvSpPr>
                <p:nvPr/>
              </p:nvSpPr>
              <p:spPr bwMode="grayWhite">
                <a:xfrm>
                  <a:off x="5476" y="1588"/>
                  <a:ext cx="136" cy="136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Oval 35"/>
                <p:cNvSpPr>
                  <a:spLocks noChangeArrowheads="1"/>
                </p:cNvSpPr>
                <p:nvPr/>
              </p:nvSpPr>
              <p:spPr bwMode="grayWhite">
                <a:xfrm>
                  <a:off x="5508" y="1620"/>
                  <a:ext cx="16" cy="1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39"/>
              <p:cNvGrpSpPr>
                <a:grpSpLocks/>
              </p:cNvGrpSpPr>
              <p:nvPr/>
            </p:nvGrpSpPr>
            <p:grpSpPr bwMode="auto">
              <a:xfrm>
                <a:off x="1377950" y="6350"/>
                <a:ext cx="520700" cy="520700"/>
                <a:chOff x="868" y="4"/>
                <a:chExt cx="328" cy="328"/>
              </a:xfrm>
            </p:grpSpPr>
            <p:sp>
              <p:nvSpPr>
                <p:cNvPr id="25" name="Oval 37"/>
                <p:cNvSpPr>
                  <a:spLocks noChangeArrowheads="1"/>
                </p:cNvSpPr>
                <p:nvPr/>
              </p:nvSpPr>
              <p:spPr bwMode="grayWhite">
                <a:xfrm>
                  <a:off x="868" y="4"/>
                  <a:ext cx="328" cy="328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Oval 38"/>
                <p:cNvSpPr>
                  <a:spLocks noChangeArrowheads="1"/>
                </p:cNvSpPr>
                <p:nvPr/>
              </p:nvSpPr>
              <p:spPr bwMode="grayWhite">
                <a:xfrm>
                  <a:off x="942" y="78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42"/>
              <p:cNvGrpSpPr>
                <a:grpSpLocks/>
              </p:cNvGrpSpPr>
              <p:nvPr/>
            </p:nvGrpSpPr>
            <p:grpSpPr bwMode="auto">
              <a:xfrm>
                <a:off x="1911350" y="158750"/>
                <a:ext cx="368300" cy="368300"/>
                <a:chOff x="1204" y="100"/>
                <a:chExt cx="232" cy="232"/>
              </a:xfrm>
            </p:grpSpPr>
            <p:sp>
              <p:nvSpPr>
                <p:cNvPr id="23" name="Oval 40"/>
                <p:cNvSpPr>
                  <a:spLocks noChangeArrowheads="1"/>
                </p:cNvSpPr>
                <p:nvPr/>
              </p:nvSpPr>
              <p:spPr bwMode="grayWhite">
                <a:xfrm>
                  <a:off x="1204" y="100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Oval 41"/>
                <p:cNvSpPr>
                  <a:spLocks noChangeArrowheads="1"/>
                </p:cNvSpPr>
                <p:nvPr/>
              </p:nvSpPr>
              <p:spPr bwMode="grayWhite">
                <a:xfrm>
                  <a:off x="1257" y="153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62" name="Group 161"/>
            <p:cNvGrpSpPr/>
            <p:nvPr/>
          </p:nvGrpSpPr>
          <p:grpSpPr>
            <a:xfrm>
              <a:off x="14350" y="-7605"/>
              <a:ext cx="11722100" cy="6536383"/>
              <a:chOff x="14350" y="-7605"/>
              <a:chExt cx="11722100" cy="6536383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14350" y="5326395"/>
                <a:ext cx="673100" cy="673100"/>
                <a:chOff x="14350" y="5326395"/>
                <a:chExt cx="673100" cy="673100"/>
              </a:xfrm>
            </p:grpSpPr>
            <p:sp>
              <p:nvSpPr>
                <p:cNvPr id="83" name="Oval 7"/>
                <p:cNvSpPr>
                  <a:spLocks noChangeArrowheads="1"/>
                </p:cNvSpPr>
                <p:nvPr/>
              </p:nvSpPr>
              <p:spPr bwMode="grayWhite">
                <a:xfrm>
                  <a:off x="14350" y="5326395"/>
                  <a:ext cx="673100" cy="673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Oval 8"/>
                <p:cNvSpPr>
                  <a:spLocks noChangeArrowheads="1"/>
                </p:cNvSpPr>
                <p:nvPr/>
              </p:nvSpPr>
              <p:spPr bwMode="grayWhite">
                <a:xfrm>
                  <a:off x="166750" y="5478795"/>
                  <a:ext cx="100013" cy="1000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>
                <a:off x="547750" y="5859795"/>
                <a:ext cx="292100" cy="292100"/>
                <a:chOff x="547750" y="5859795"/>
                <a:chExt cx="292100" cy="292100"/>
              </a:xfrm>
            </p:grpSpPr>
            <p:sp>
              <p:nvSpPr>
                <p:cNvPr id="81" name="Oval 10"/>
                <p:cNvSpPr>
                  <a:spLocks noChangeArrowheads="1"/>
                </p:cNvSpPr>
                <p:nvPr/>
              </p:nvSpPr>
              <p:spPr bwMode="grayWhite">
                <a:xfrm>
                  <a:off x="547750" y="5859795"/>
                  <a:ext cx="292100" cy="292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Oval 11"/>
                <p:cNvSpPr>
                  <a:spLocks noChangeArrowheads="1"/>
                </p:cNvSpPr>
                <p:nvPr/>
              </p:nvSpPr>
              <p:spPr bwMode="grayWhite">
                <a:xfrm>
                  <a:off x="614425" y="5926470"/>
                  <a:ext cx="38100" cy="381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8" name="Group 87"/>
              <p:cNvGrpSpPr/>
              <p:nvPr/>
            </p:nvGrpSpPr>
            <p:grpSpPr>
              <a:xfrm>
                <a:off x="139763" y="6024895"/>
                <a:ext cx="444500" cy="444500"/>
                <a:chOff x="139763" y="6024895"/>
                <a:chExt cx="444500" cy="444500"/>
              </a:xfrm>
            </p:grpSpPr>
            <p:sp>
              <p:nvSpPr>
                <p:cNvPr id="79" name="Oval 13"/>
                <p:cNvSpPr>
                  <a:spLocks noChangeArrowheads="1"/>
                </p:cNvSpPr>
                <p:nvPr/>
              </p:nvSpPr>
              <p:spPr bwMode="grayWhite">
                <a:xfrm>
                  <a:off x="139763" y="6024895"/>
                  <a:ext cx="444500" cy="4445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Oval 14"/>
                <p:cNvSpPr>
                  <a:spLocks noChangeArrowheads="1"/>
                </p:cNvSpPr>
                <p:nvPr/>
              </p:nvSpPr>
              <p:spPr bwMode="grayWhite">
                <a:xfrm>
                  <a:off x="241363" y="6126495"/>
                  <a:ext cx="61913" cy="619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9" name="Group 88"/>
              <p:cNvGrpSpPr/>
              <p:nvPr/>
            </p:nvGrpSpPr>
            <p:grpSpPr>
              <a:xfrm>
                <a:off x="2484500" y="6160478"/>
                <a:ext cx="368300" cy="368300"/>
                <a:chOff x="2484500" y="6160478"/>
                <a:chExt cx="368300" cy="368300"/>
              </a:xfrm>
            </p:grpSpPr>
            <p:sp>
              <p:nvSpPr>
                <p:cNvPr id="77" name="Oval 16"/>
                <p:cNvSpPr>
                  <a:spLocks noChangeArrowheads="1"/>
                </p:cNvSpPr>
                <p:nvPr/>
              </p:nvSpPr>
              <p:spPr bwMode="grayWhite">
                <a:xfrm>
                  <a:off x="2484500" y="616047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Oval 17"/>
                <p:cNvSpPr>
                  <a:spLocks noChangeArrowheads="1"/>
                </p:cNvSpPr>
                <p:nvPr/>
              </p:nvSpPr>
              <p:spPr bwMode="grayWhite">
                <a:xfrm>
                  <a:off x="2568638" y="624461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" name="Group 89"/>
              <p:cNvGrpSpPr/>
              <p:nvPr/>
            </p:nvGrpSpPr>
            <p:grpSpPr>
              <a:xfrm>
                <a:off x="14350" y="4411995"/>
                <a:ext cx="368300" cy="368300"/>
                <a:chOff x="14350" y="4411995"/>
                <a:chExt cx="368300" cy="368300"/>
              </a:xfrm>
            </p:grpSpPr>
            <p:sp>
              <p:nvSpPr>
                <p:cNvPr id="75" name="Oval 19"/>
                <p:cNvSpPr>
                  <a:spLocks noChangeArrowheads="1"/>
                </p:cNvSpPr>
                <p:nvPr/>
              </p:nvSpPr>
              <p:spPr bwMode="grayWhite">
                <a:xfrm>
                  <a:off x="14350" y="4411995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Oval 20"/>
                <p:cNvSpPr>
                  <a:spLocks noChangeArrowheads="1"/>
                </p:cNvSpPr>
                <p:nvPr/>
              </p:nvSpPr>
              <p:spPr bwMode="grayWhite">
                <a:xfrm>
                  <a:off x="98488" y="4496133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1" name="Group 90"/>
              <p:cNvGrpSpPr/>
              <p:nvPr/>
            </p:nvGrpSpPr>
            <p:grpSpPr>
              <a:xfrm>
                <a:off x="10682350" y="5794708"/>
                <a:ext cx="673100" cy="673100"/>
                <a:chOff x="10682350" y="5794708"/>
                <a:chExt cx="673100" cy="673100"/>
              </a:xfrm>
            </p:grpSpPr>
            <p:sp>
              <p:nvSpPr>
                <p:cNvPr id="73" name="Oval 22"/>
                <p:cNvSpPr>
                  <a:spLocks noChangeArrowheads="1"/>
                </p:cNvSpPr>
                <p:nvPr/>
              </p:nvSpPr>
              <p:spPr bwMode="grayWhite">
                <a:xfrm>
                  <a:off x="10682350" y="5794708"/>
                  <a:ext cx="673100" cy="673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Oval 23"/>
                <p:cNvSpPr>
                  <a:spLocks noChangeArrowheads="1"/>
                </p:cNvSpPr>
                <p:nvPr/>
              </p:nvSpPr>
              <p:spPr bwMode="grayWhite">
                <a:xfrm>
                  <a:off x="10834750" y="5947108"/>
                  <a:ext cx="100013" cy="1000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" name="Group 91"/>
              <p:cNvGrpSpPr/>
              <p:nvPr/>
            </p:nvGrpSpPr>
            <p:grpSpPr>
              <a:xfrm>
                <a:off x="10301350" y="6099508"/>
                <a:ext cx="368300" cy="368300"/>
                <a:chOff x="10301350" y="6099508"/>
                <a:chExt cx="368300" cy="368300"/>
              </a:xfrm>
            </p:grpSpPr>
            <p:sp>
              <p:nvSpPr>
                <p:cNvPr id="71" name="Oval 25"/>
                <p:cNvSpPr>
                  <a:spLocks noChangeArrowheads="1"/>
                </p:cNvSpPr>
                <p:nvPr/>
              </p:nvSpPr>
              <p:spPr bwMode="grayWhite">
                <a:xfrm>
                  <a:off x="10301350" y="609950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Oval 26"/>
                <p:cNvSpPr>
                  <a:spLocks noChangeArrowheads="1"/>
                </p:cNvSpPr>
                <p:nvPr/>
              </p:nvSpPr>
              <p:spPr bwMode="grayWhite">
                <a:xfrm>
                  <a:off x="10385488" y="618364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" name="Group 92"/>
              <p:cNvGrpSpPr/>
              <p:nvPr/>
            </p:nvGrpSpPr>
            <p:grpSpPr>
              <a:xfrm>
                <a:off x="11368150" y="5794708"/>
                <a:ext cx="368300" cy="368300"/>
                <a:chOff x="11368150" y="5794708"/>
                <a:chExt cx="368300" cy="368300"/>
              </a:xfrm>
            </p:grpSpPr>
            <p:sp>
              <p:nvSpPr>
                <p:cNvPr id="69" name="Oval 28"/>
                <p:cNvSpPr>
                  <a:spLocks noChangeArrowheads="1"/>
                </p:cNvSpPr>
                <p:nvPr/>
              </p:nvSpPr>
              <p:spPr bwMode="grayWhite">
                <a:xfrm>
                  <a:off x="11368150" y="579470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Oval 29"/>
                <p:cNvSpPr>
                  <a:spLocks noChangeArrowheads="1"/>
                </p:cNvSpPr>
                <p:nvPr/>
              </p:nvSpPr>
              <p:spPr bwMode="grayWhite">
                <a:xfrm>
                  <a:off x="11452288" y="587884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11095100" y="1887997"/>
                <a:ext cx="520700" cy="520700"/>
                <a:chOff x="11095100" y="1887997"/>
                <a:chExt cx="520700" cy="520700"/>
              </a:xfrm>
            </p:grpSpPr>
            <p:sp>
              <p:nvSpPr>
                <p:cNvPr id="67" name="Oval 31"/>
                <p:cNvSpPr>
                  <a:spLocks noChangeArrowheads="1"/>
                </p:cNvSpPr>
                <p:nvPr/>
              </p:nvSpPr>
              <p:spPr bwMode="grayWhite">
                <a:xfrm>
                  <a:off x="11095100" y="1887997"/>
                  <a:ext cx="520700" cy="5207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Oval 32"/>
                <p:cNvSpPr>
                  <a:spLocks noChangeArrowheads="1"/>
                </p:cNvSpPr>
                <p:nvPr/>
              </p:nvSpPr>
              <p:spPr bwMode="grayWhite">
                <a:xfrm>
                  <a:off x="11214163" y="2007060"/>
                  <a:ext cx="74613" cy="746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5" name="Group 94"/>
              <p:cNvGrpSpPr/>
              <p:nvPr/>
            </p:nvGrpSpPr>
            <p:grpSpPr>
              <a:xfrm>
                <a:off x="11184000" y="2600784"/>
                <a:ext cx="215900" cy="215900"/>
                <a:chOff x="11184000" y="2600784"/>
                <a:chExt cx="215900" cy="215900"/>
              </a:xfrm>
            </p:grpSpPr>
            <p:sp>
              <p:nvSpPr>
                <p:cNvPr id="65" name="Oval 34"/>
                <p:cNvSpPr>
                  <a:spLocks noChangeArrowheads="1"/>
                </p:cNvSpPr>
                <p:nvPr/>
              </p:nvSpPr>
              <p:spPr bwMode="grayWhite">
                <a:xfrm>
                  <a:off x="11184000" y="2600784"/>
                  <a:ext cx="215900" cy="2159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Oval 35"/>
                <p:cNvSpPr>
                  <a:spLocks noChangeArrowheads="1"/>
                </p:cNvSpPr>
                <p:nvPr/>
              </p:nvSpPr>
              <p:spPr bwMode="grayWhite">
                <a:xfrm>
                  <a:off x="11234800" y="2651584"/>
                  <a:ext cx="25400" cy="254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" name="Group 159"/>
              <p:cNvGrpSpPr/>
              <p:nvPr/>
            </p:nvGrpSpPr>
            <p:grpSpPr>
              <a:xfrm>
                <a:off x="1385950" y="-7605"/>
                <a:ext cx="520700" cy="520700"/>
                <a:chOff x="1385950" y="-7605"/>
                <a:chExt cx="520700" cy="520700"/>
              </a:xfrm>
            </p:grpSpPr>
            <p:sp>
              <p:nvSpPr>
                <p:cNvPr id="63" name="Oval 37"/>
                <p:cNvSpPr>
                  <a:spLocks noChangeArrowheads="1"/>
                </p:cNvSpPr>
                <p:nvPr/>
              </p:nvSpPr>
              <p:spPr bwMode="grayWhite">
                <a:xfrm>
                  <a:off x="1385950" y="-7605"/>
                  <a:ext cx="520700" cy="5207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Oval 38"/>
                <p:cNvSpPr>
                  <a:spLocks noChangeArrowheads="1"/>
                </p:cNvSpPr>
                <p:nvPr/>
              </p:nvSpPr>
              <p:spPr bwMode="grayWhite">
                <a:xfrm>
                  <a:off x="1503425" y="109870"/>
                  <a:ext cx="76200" cy="762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1" name="Group 160"/>
              <p:cNvGrpSpPr/>
              <p:nvPr/>
            </p:nvGrpSpPr>
            <p:grpSpPr>
              <a:xfrm>
                <a:off x="1919350" y="144795"/>
                <a:ext cx="368300" cy="368300"/>
                <a:chOff x="1919350" y="144795"/>
                <a:chExt cx="368300" cy="368300"/>
              </a:xfrm>
            </p:grpSpPr>
            <p:sp>
              <p:nvSpPr>
                <p:cNvPr id="61" name="Oval 40"/>
                <p:cNvSpPr>
                  <a:spLocks noChangeArrowheads="1"/>
                </p:cNvSpPr>
                <p:nvPr/>
              </p:nvSpPr>
              <p:spPr bwMode="grayWhite">
                <a:xfrm>
                  <a:off x="1919350" y="144795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Oval 41"/>
                <p:cNvSpPr>
                  <a:spLocks noChangeArrowheads="1"/>
                </p:cNvSpPr>
                <p:nvPr/>
              </p:nvSpPr>
              <p:spPr bwMode="grayWhite">
                <a:xfrm>
                  <a:off x="2003488" y="228933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598763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598763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513C09FF-A05A-44B7-B7F9-9715502B619B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598763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5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606040" indent="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ia.com/quiz/3598730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MODIFIERS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MISPLACED AND DANGLING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05422" y="0"/>
            <a:ext cx="9509760" cy="606502"/>
          </a:xfrm>
        </p:spPr>
        <p:txBody>
          <a:bodyPr/>
          <a:lstStyle/>
          <a:p>
            <a:r>
              <a:rPr lang="en-US" dirty="0"/>
              <a:t>MISPLACED MODIFIERS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70747" y="1012953"/>
            <a:ext cx="9650506" cy="48320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dirty="0"/>
              <a:t>A modifier is a phrase/clause that gives extra description or clarification.  It must clearly describe a person, place, or thing.</a:t>
            </a:r>
          </a:p>
          <a:p>
            <a:r>
              <a:rPr lang="en-US" sz="2800" dirty="0"/>
              <a:t>	EX:  </a:t>
            </a:r>
            <a:r>
              <a:rPr lang="en-US" sz="2800" b="1" dirty="0">
                <a:solidFill>
                  <a:srgbClr val="7030A0"/>
                </a:solidFill>
              </a:rPr>
              <a:t>Seated next to the college president on </a:t>
            </a:r>
          </a:p>
          <a:p>
            <a:r>
              <a:rPr lang="en-US" sz="2800" b="1" dirty="0">
                <a:solidFill>
                  <a:srgbClr val="7030A0"/>
                </a:solidFill>
              </a:rPr>
              <a:t>                stage</a:t>
            </a:r>
            <a:r>
              <a:rPr lang="en-US" sz="2800" dirty="0"/>
              <a:t>, the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guest speaker </a:t>
            </a:r>
            <a:r>
              <a:rPr lang="en-US" sz="2800" dirty="0"/>
              <a:t>waited to be </a:t>
            </a:r>
          </a:p>
          <a:p>
            <a:r>
              <a:rPr lang="en-US" sz="2800" dirty="0"/>
              <a:t>                introduced.</a:t>
            </a:r>
          </a:p>
          <a:p>
            <a:endParaRPr lang="en-US" sz="2800" dirty="0"/>
          </a:p>
          <a:p>
            <a:r>
              <a:rPr lang="en-US" sz="2800" dirty="0"/>
              <a:t>A modifier is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MISPLACED</a:t>
            </a:r>
            <a:r>
              <a:rPr lang="en-US" sz="2800" dirty="0"/>
              <a:t> if it doesn’t describe what it’s actually supposed to describe.</a:t>
            </a:r>
          </a:p>
          <a:p>
            <a:r>
              <a:rPr lang="en-US" sz="2800" dirty="0"/>
              <a:t>	EX: Jeff bought an old jeep from a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crooked </a:t>
            </a:r>
          </a:p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              dealer </a:t>
            </a:r>
            <a:r>
              <a:rPr lang="en-US" sz="2800" b="1" dirty="0">
                <a:solidFill>
                  <a:srgbClr val="7030A0"/>
                </a:solidFill>
              </a:rPr>
              <a:t>with a faulty transmission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095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5383" y="134911"/>
            <a:ext cx="9509760" cy="588847"/>
          </a:xfrm>
        </p:spPr>
        <p:txBody>
          <a:bodyPr/>
          <a:lstStyle/>
          <a:p>
            <a:r>
              <a:rPr lang="en-US" dirty="0"/>
              <a:t>DANGLING MODIFIERS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41120" y="1802810"/>
            <a:ext cx="10478845" cy="387798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3200" dirty="0"/>
              <a:t>A modifying phrase or clause is said to dangle when it has no clear word to describe.</a:t>
            </a:r>
          </a:p>
          <a:p>
            <a:endParaRPr lang="en-US" sz="3200" dirty="0"/>
          </a:p>
          <a:p>
            <a:r>
              <a:rPr lang="en-US" sz="3000" dirty="0"/>
              <a:t>EX: </a:t>
            </a:r>
            <a:r>
              <a:rPr lang="en-US" sz="3000" b="1" dirty="0">
                <a:solidFill>
                  <a:srgbClr val="7030A0"/>
                </a:solidFill>
              </a:rPr>
              <a:t>Walking to college on a subzero morning</a:t>
            </a:r>
            <a:r>
              <a:rPr lang="en-US" sz="3000" dirty="0"/>
              <a:t>, </a:t>
            </a:r>
          </a:p>
          <a:p>
            <a:r>
              <a:rPr lang="en-US" sz="3000" dirty="0"/>
              <a:t>      my left </a:t>
            </a:r>
            <a:r>
              <a:rPr lang="en-US" sz="3000" b="1" dirty="0">
                <a:solidFill>
                  <a:schemeClr val="accent4"/>
                </a:solidFill>
              </a:rPr>
              <a:t>ear</a:t>
            </a:r>
            <a:r>
              <a:rPr lang="en-US" sz="3000" dirty="0"/>
              <a:t> became frozen.  </a:t>
            </a:r>
          </a:p>
          <a:p>
            <a:endParaRPr lang="en-US" sz="3000" dirty="0"/>
          </a:p>
          <a:p>
            <a:r>
              <a:rPr lang="en-US" sz="3000" dirty="0"/>
              <a:t>FIXED:  </a:t>
            </a:r>
            <a:r>
              <a:rPr lang="en-US" sz="3000" b="1" dirty="0">
                <a:solidFill>
                  <a:srgbClr val="7030A0"/>
                </a:solidFill>
              </a:rPr>
              <a:t>Walking to college in a subzero morning</a:t>
            </a:r>
            <a:r>
              <a:rPr lang="en-US" sz="3000" dirty="0"/>
              <a:t>, </a:t>
            </a:r>
            <a:r>
              <a:rPr lang="en-US" sz="3000" b="1" dirty="0">
                <a:solidFill>
                  <a:schemeClr val="accent4"/>
                </a:solidFill>
              </a:rPr>
              <a:t>I</a:t>
            </a:r>
            <a:r>
              <a:rPr lang="en-US" sz="3000" dirty="0"/>
              <a:t> was</a:t>
            </a:r>
          </a:p>
          <a:p>
            <a:r>
              <a:rPr lang="en-US" sz="3000" dirty="0"/>
              <a:t>             afraid that my left ear had become frozen.</a:t>
            </a:r>
          </a:p>
        </p:txBody>
      </p:sp>
    </p:spTree>
    <p:extLst>
      <p:ext uri="{BB962C8B-B14F-4D97-AF65-F5344CB8AC3E}">
        <p14:creationId xmlns:p14="http://schemas.microsoft.com/office/powerpoint/2010/main" val="108416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F1224-9B16-4987-94C7-70429B422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441" y="0"/>
            <a:ext cx="9509760" cy="666463"/>
          </a:xfrm>
        </p:spPr>
        <p:txBody>
          <a:bodyPr/>
          <a:lstStyle/>
          <a:p>
            <a:r>
              <a:rPr lang="en-US" dirty="0"/>
              <a:t>ADVERB PLACEMENT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4C03BD-7ABE-4DE4-A063-B2A039B0726C}"/>
              </a:ext>
            </a:extLst>
          </p:cNvPr>
          <p:cNvSpPr txBox="1"/>
          <p:nvPr/>
        </p:nvSpPr>
        <p:spPr>
          <a:xfrm>
            <a:off x="1184224" y="1034761"/>
            <a:ext cx="9458794" cy="397031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dirty="0"/>
              <a:t>Remember that an adverb tells how/in what way or how much/how many.  Be sure that it’s in the right place!</a:t>
            </a:r>
          </a:p>
          <a:p>
            <a:endParaRPr lang="en-US" sz="2800" dirty="0"/>
          </a:p>
          <a:p>
            <a:r>
              <a:rPr lang="en-US" sz="2800" dirty="0"/>
              <a:t>EX: The dentist instructed him </a:t>
            </a:r>
            <a:r>
              <a:rPr lang="en-US" sz="2800" b="1" dirty="0">
                <a:solidFill>
                  <a:srgbClr val="7030A0"/>
                </a:solidFill>
              </a:rPr>
              <a:t>regularly</a:t>
            </a:r>
            <a:r>
              <a:rPr lang="en-US" sz="2800" dirty="0"/>
              <a:t> to brush his teeth.</a:t>
            </a:r>
          </a:p>
          <a:p>
            <a:endParaRPr lang="en-US" sz="2800" dirty="0"/>
          </a:p>
          <a:p>
            <a:r>
              <a:rPr lang="en-US" sz="2800" dirty="0"/>
              <a:t>FIXED: The dentist instructed him to brush his teeth </a:t>
            </a:r>
            <a:r>
              <a:rPr lang="en-US" sz="2800" b="1" dirty="0">
                <a:solidFill>
                  <a:srgbClr val="7030A0"/>
                </a:solidFill>
              </a:rPr>
              <a:t>regularly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329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0353" y="119920"/>
            <a:ext cx="9509760" cy="1026227"/>
          </a:xfrm>
        </p:spPr>
        <p:txBody>
          <a:bodyPr/>
          <a:lstStyle/>
          <a:p>
            <a:r>
              <a:rPr lang="en-US" dirty="0"/>
              <a:t>TRY:  All of the sentences have a modifier problem.  How could you fix them?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7655" y="1266069"/>
            <a:ext cx="11376690" cy="501675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She loaded the bottles and cans into her husband’s new Range Rover, which she planned to leave at the recycling center.</a:t>
            </a:r>
          </a:p>
          <a:p>
            <a:endParaRPr lang="en-US" sz="3200" dirty="0"/>
          </a:p>
          <a:p>
            <a:r>
              <a:rPr lang="en-US" sz="3200" dirty="0"/>
              <a:t>2. Changing the oil every 3,000 miles, the car </a:t>
            </a:r>
          </a:p>
          <a:p>
            <a:r>
              <a:rPr lang="en-US" sz="3200" dirty="0"/>
              <a:t>    seemed to run better.</a:t>
            </a:r>
          </a:p>
          <a:p>
            <a:endParaRPr lang="en-US" sz="3200" dirty="0"/>
          </a:p>
          <a:p>
            <a:r>
              <a:rPr lang="en-US" sz="3200" dirty="0"/>
              <a:t>3. Desmond stuffed his mouth with a cupcake frosted </a:t>
            </a:r>
          </a:p>
          <a:p>
            <a:r>
              <a:rPr lang="en-US" sz="3200" dirty="0"/>
              <a:t>   greedily with vanilla icing.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734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5442" y="104931"/>
            <a:ext cx="9509760" cy="621492"/>
          </a:xfrm>
        </p:spPr>
        <p:txBody>
          <a:bodyPr/>
          <a:lstStyle/>
          <a:p>
            <a:r>
              <a:rPr lang="en-US" dirty="0"/>
              <a:t>POSSIBLE ANSWERS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0929" y="1092566"/>
            <a:ext cx="9870142" cy="501675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Planning to drive to the recycling center, she loaded the bottles and cans, into her husband’s new Range Rover.</a:t>
            </a:r>
          </a:p>
          <a:p>
            <a:pPr marL="342900" indent="-342900">
              <a:buAutoNum type="arabicPeriod"/>
            </a:pPr>
            <a:endParaRPr lang="en-US" sz="3200" dirty="0"/>
          </a:p>
          <a:p>
            <a:r>
              <a:rPr lang="en-US" sz="3200" dirty="0"/>
              <a:t>2. Changing the oil every 3,000 miles, I found that </a:t>
            </a:r>
          </a:p>
          <a:p>
            <a:r>
              <a:rPr lang="en-US" sz="3200" dirty="0"/>
              <a:t>    the car seemed to run better.</a:t>
            </a:r>
          </a:p>
          <a:p>
            <a:endParaRPr lang="en-US" sz="3200" dirty="0"/>
          </a:p>
          <a:p>
            <a:r>
              <a:rPr lang="en-US" sz="3200" dirty="0"/>
              <a:t>3. Desmond greedily stuffed his mouth with a </a:t>
            </a:r>
          </a:p>
          <a:p>
            <a:r>
              <a:rPr lang="en-US" sz="3200" dirty="0"/>
              <a:t>    cupcake frosted with vanilla icing.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3425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FBDA02-C761-4038-BBBF-3E4862D5FDF3}"/>
              </a:ext>
            </a:extLst>
          </p:cNvPr>
          <p:cNvSpPr txBox="1"/>
          <p:nvPr/>
        </p:nvSpPr>
        <p:spPr>
          <a:xfrm>
            <a:off x="681925" y="2259450"/>
            <a:ext cx="10112492" cy="233910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See print 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See teacher page, Practice 1: </a:t>
            </a:r>
            <a:r>
              <a:rPr lang="en-US" sz="3200" u="sng" dirty="0">
                <a:hlinkClick r:id="rId2"/>
              </a:rPr>
              <a:t>https://www.quia.com/quiz/3598730.html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See Writing Workbook, page 98-99, #1, 3, 4, 8, 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01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bbles design templat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alpha val="80000"/>
              </a:schemeClr>
            </a:gs>
            <a:gs pos="0">
              <a:schemeClr val="phClr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lumMod val="20000"/>
                <a:lumOff val="80000"/>
                <a:alpha val="59000"/>
              </a:schemeClr>
            </a:gs>
            <a:gs pos="40000">
              <a:schemeClr val="phClr">
                <a:lumMod val="20000"/>
                <a:lumOff val="80000"/>
                <a:alpha val="66000"/>
              </a:schemeClr>
            </a:gs>
            <a:gs pos="100000">
              <a:schemeClr val="phClr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bbles design slides.potx" id="{791C1007-8C16-4095-A382-97B1C9AA36B9}" vid="{20473F13-1D64-4A4A-9CE1-7C3468AE82BE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Bubbles design slides</Template>
  <TotalTime>100</TotalTime>
  <Words>317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Courier New</vt:lpstr>
      <vt:lpstr>Bubbles design template</vt:lpstr>
      <vt:lpstr>MODIFIERS</vt:lpstr>
      <vt:lpstr>MISPLACED MODIFIERS</vt:lpstr>
      <vt:lpstr>DANGLING MODIFIERS</vt:lpstr>
      <vt:lpstr>ADVERB PLACEMENT</vt:lpstr>
      <vt:lpstr>TRY:  All of the sentences have a modifier problem.  How could you fix them?</vt:lpstr>
      <vt:lpstr>POSSIBLE ANSWERS</vt:lpstr>
      <vt:lpstr>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MODIFIERS</dc:title>
  <dc:creator>Colleen Remar</dc:creator>
  <cp:lastModifiedBy>REMAR, COLLEEN</cp:lastModifiedBy>
  <cp:revision>14</cp:revision>
  <dcterms:created xsi:type="dcterms:W3CDTF">2018-05-14T01:00:05Z</dcterms:created>
  <dcterms:modified xsi:type="dcterms:W3CDTF">2018-05-18T11:10:12Z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